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6" r:id="rId5"/>
    <p:sldId id="267" r:id="rId6"/>
    <p:sldId id="259" r:id="rId7"/>
    <p:sldId id="268" r:id="rId8"/>
    <p:sldId id="269" r:id="rId9"/>
    <p:sldId id="270" r:id="rId10"/>
    <p:sldId id="263" r:id="rId11"/>
    <p:sldId id="271" r:id="rId12"/>
    <p:sldId id="272" r:id="rId13"/>
    <p:sldId id="262" r:id="rId14"/>
    <p:sldId id="265" r:id="rId15"/>
    <p:sldId id="273" r:id="rId16"/>
  </p:sldIdLst>
  <p:sldSz cx="14630400" cy="8229600"/>
  <p:notesSz cx="8229600" cy="14630400"/>
  <p:embeddedFontLst>
    <p:embeddedFont>
      <p:font typeface="Barlow Bold" panose="020B0604020202020204" charset="0"/>
      <p:bold r:id="rId18"/>
    </p:embeddedFont>
    <p:embeddedFont>
      <p:font typeface="Franklin Gothic Medium" panose="020B0603020102020204" pitchFamily="34" charset="0"/>
      <p:regular r:id="rId19"/>
      <p:italic r:id="rId20"/>
    </p:embeddedFont>
    <p:embeddedFont>
      <p:font typeface="Montserrat" panose="00000500000000000000" pitchFamily="2" charset="0"/>
      <p:regular r:id="rId21"/>
      <p:bold r:id="rId22"/>
      <p:italic r:id="rId23"/>
      <p:boldItalic r:id="rId24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94" autoAdjust="0"/>
    <p:restoredTop sz="94610"/>
  </p:normalViewPr>
  <p:slideViewPr>
    <p:cSldViewPr snapToGrid="0" snapToObjects="1">
      <p:cViewPr varScale="1">
        <p:scale>
          <a:sx n="131" d="100"/>
          <a:sy n="131" d="100"/>
        </p:scale>
        <p:origin x="9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2361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413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61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858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7C41C-24B1-E9B5-8336-72670948C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DE7684-6897-8C20-E863-39BCC49F18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023F32-0265-E577-8F0C-02DD0AAEE0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3FFF9-ABEB-EE22-B6C1-4408D1D603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20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7C41C-24B1-E9B5-8336-72670948C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DE7684-6897-8C20-E863-39BCC49F18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023F32-0265-E577-8F0C-02DD0AAEE0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3FFF9-ABEB-EE22-B6C1-4408D1D603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539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4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84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1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884071" y="96190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SneakR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9059249" y="3421379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hu-HU" sz="2000" b="1" dirty="0">
                <a:solidFill>
                  <a:schemeClr val="bg1"/>
                </a:solidFill>
                <a:latin typeface="Franklin Gothic Medium" panose="020B0603020102020204" pitchFamily="34" charset="0"/>
                <a:ea typeface="Montserrat" pitchFamily="34" charset="-122"/>
                <a:cs typeface="Times New Roman" panose="02020603050405020304" pitchFamily="18" charset="0"/>
              </a:rPr>
              <a:t>Team </a:t>
            </a:r>
            <a:r>
              <a:rPr lang="hu-HU" sz="2000" b="1" dirty="0" err="1">
                <a:solidFill>
                  <a:schemeClr val="bg1"/>
                </a:solidFill>
                <a:latin typeface="Franklin Gothic Medium" panose="020B0603020102020204" pitchFamily="34" charset="0"/>
                <a:ea typeface="Montserrat" pitchFamily="34" charset="-122"/>
                <a:cs typeface="Times New Roman" panose="02020603050405020304" pitchFamily="18" charset="0"/>
              </a:rPr>
              <a:t>members</a:t>
            </a:r>
            <a:r>
              <a:rPr lang="hu-HU" sz="2000" b="1" dirty="0">
                <a:solidFill>
                  <a:schemeClr val="bg1"/>
                </a:solidFill>
                <a:latin typeface="Franklin Gothic Medium" panose="020B0603020102020204" pitchFamily="34" charset="0"/>
                <a:ea typeface="Montserrat" pitchFamily="34" charset="-122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000" b="1" dirty="0">
                <a:solidFill>
                  <a:schemeClr val="bg1"/>
                </a:solidFill>
                <a:latin typeface="Franklin Gothic Medium" panose="020B0603020102020204" pitchFamily="34" charset="0"/>
                <a:cs typeface="Times New Roman" panose="02020603050405020304" pitchFamily="18" charset="0"/>
              </a:rPr>
              <a:t>Tóth Krisztián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000" b="1" dirty="0">
                <a:solidFill>
                  <a:schemeClr val="bg1"/>
                </a:solidFill>
                <a:latin typeface="Franklin Gothic Medium" panose="020B0603020102020204" pitchFamily="34" charset="0"/>
                <a:cs typeface="Times New Roman" panose="02020603050405020304" pitchFamily="18" charset="0"/>
              </a:rPr>
              <a:t>Kenéz Bence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000" b="1" dirty="0">
                <a:solidFill>
                  <a:schemeClr val="bg1"/>
                </a:solidFill>
                <a:latin typeface="Franklin Gothic Medium" panose="020B0603020102020204" pitchFamily="34" charset="0"/>
                <a:cs typeface="Times New Roman" panose="02020603050405020304" pitchFamily="18" charset="0"/>
              </a:rPr>
              <a:t>Kreszl Tamás</a:t>
            </a:r>
            <a:endParaRPr lang="en-US" sz="2000" b="1" dirty="0">
              <a:solidFill>
                <a:schemeClr val="bg1"/>
              </a:solidFill>
              <a:latin typeface="Franklin Gothic Medium" panose="020B06030201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ADD004B0-9296-C6D3-218D-D26CAD17C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6" name="Kép 5" descr="A képen Grafikus tervezés, Grafika, rajz, embléma látható&#10;&#10;AI-generated content may be incorrect.">
            <a:extLst>
              <a:ext uri="{FF2B5EF4-FFF2-40B4-BE49-F238E27FC236}">
                <a16:creationId xmlns:a16="http://schemas.microsoft.com/office/drawing/2014/main" id="{AADA9FDD-308E-955F-3EC8-43627478A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1674614"/>
            <a:ext cx="4812844" cy="48803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50533" y="330279"/>
            <a:ext cx="7679055" cy="1308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Teamwork and Project Management</a:t>
            </a:r>
            <a:endParaRPr lang="en-US" sz="4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37235" y="1936433"/>
            <a:ext cx="22860" cy="5155049"/>
          </a:xfrm>
          <a:prstGeom prst="roundRect">
            <a:avLst>
              <a:gd name="adj" fmla="val 782808"/>
            </a:avLst>
          </a:prstGeom>
          <a:solidFill>
            <a:srgbClr val="60646A"/>
          </a:solidFill>
          <a:ln/>
        </p:spPr>
      </p:sp>
      <p:sp>
        <p:nvSpPr>
          <p:cNvPr id="5" name="Shape 2"/>
          <p:cNvSpPr/>
          <p:nvPr/>
        </p:nvSpPr>
        <p:spPr>
          <a:xfrm>
            <a:off x="949464" y="2372201"/>
            <a:ext cx="695801" cy="22860"/>
          </a:xfrm>
          <a:prstGeom prst="roundRect">
            <a:avLst>
              <a:gd name="adj" fmla="val 782808"/>
            </a:avLst>
          </a:prstGeom>
          <a:solidFill>
            <a:srgbClr val="60646A"/>
          </a:solidFill>
          <a:ln/>
        </p:spPr>
      </p:sp>
      <p:sp>
        <p:nvSpPr>
          <p:cNvPr id="6" name="Shape 3"/>
          <p:cNvSpPr/>
          <p:nvPr/>
        </p:nvSpPr>
        <p:spPr>
          <a:xfrm>
            <a:off x="525006" y="2160032"/>
            <a:ext cx="447318" cy="447318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/>
          <a:effectLst>
            <a:outerShdw blurRad="4953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693003" y="2226707"/>
            <a:ext cx="111204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1842135" y="2135148"/>
            <a:ext cx="261616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Git</a:t>
            </a:r>
            <a:endParaRPr lang="en-US" sz="2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842135" y="2581275"/>
            <a:ext cx="6287453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used Git for version control, allowing us to track changes, collaborate effectively, and manage code branches.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949464" y="4050744"/>
            <a:ext cx="695801" cy="22860"/>
          </a:xfrm>
          <a:prstGeom prst="roundRect">
            <a:avLst>
              <a:gd name="adj" fmla="val 782808"/>
            </a:avLst>
          </a:prstGeom>
          <a:solidFill>
            <a:srgbClr val="60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525006" y="3838575"/>
            <a:ext cx="447318" cy="447318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/>
          <a:effectLst>
            <a:outerShdw blurRad="4953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660737" y="3905250"/>
            <a:ext cx="175855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1842135" y="3813691"/>
            <a:ext cx="261616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Jira</a:t>
            </a:r>
            <a:endParaRPr lang="en-US" sz="2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842135" y="4259818"/>
            <a:ext cx="6287453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Jira served as our project management tool, enabling us to track tasks, assign roles, and monitor progress.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949464" y="5729288"/>
            <a:ext cx="695801" cy="22860"/>
          </a:xfrm>
          <a:prstGeom prst="roundRect">
            <a:avLst>
              <a:gd name="adj" fmla="val 782808"/>
            </a:avLst>
          </a:prstGeom>
          <a:solidFill>
            <a:srgbClr val="60646A"/>
          </a:solidFill>
          <a:ln/>
        </p:spPr>
      </p:sp>
      <p:sp>
        <p:nvSpPr>
          <p:cNvPr id="16" name="Shape 13"/>
          <p:cNvSpPr/>
          <p:nvPr/>
        </p:nvSpPr>
        <p:spPr>
          <a:xfrm>
            <a:off x="525006" y="5517118"/>
            <a:ext cx="447318" cy="447318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/>
          <a:effectLst>
            <a:outerShdw blurRad="4953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663833" y="5583793"/>
            <a:ext cx="169545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1842135" y="5492234"/>
            <a:ext cx="261616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Communication</a:t>
            </a:r>
            <a:endParaRPr lang="en-US" sz="2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842135" y="5938361"/>
            <a:ext cx="6287453" cy="954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established clear communication channels, including regular meetings and online discussions</a:t>
            </a:r>
            <a:r>
              <a:rPr lang="hu-HU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hu-HU" sz="155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</a:t>
            </a:r>
            <a:r>
              <a:rPr lang="hu-HU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hu-HU" sz="155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Discord</a:t>
            </a: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to ensure smooth collaboration and effective problem-solving.</a:t>
            </a:r>
            <a:endParaRPr lang="en-US" sz="1550" dirty="0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2BEDCF57-2BAC-CB26-8BF6-62831A634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D5B0AF3-01FE-8ADD-7A28-B59DF3CB2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0"/>
            <a:ext cx="64008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523173" y="131615"/>
            <a:ext cx="10827067" cy="1308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Teamwork and Project Management</a:t>
            </a:r>
            <a:endParaRPr lang="en-US" sz="4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2BEDCF57-2BAC-CB26-8BF6-62831A634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991A2848-6BC4-7973-6514-9BDC59D23A88}"/>
              </a:ext>
            </a:extLst>
          </p:cNvPr>
          <p:cNvSpPr txBox="1"/>
          <p:nvPr/>
        </p:nvSpPr>
        <p:spPr>
          <a:xfrm>
            <a:off x="5205881" y="1227653"/>
            <a:ext cx="7315200" cy="425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00"/>
              </a:lnSpc>
              <a:buNone/>
            </a:pP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Github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commit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distribution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Kép 21">
            <a:extLst>
              <a:ext uri="{FF2B5EF4-FFF2-40B4-BE49-F238E27FC236}">
                <a16:creationId xmlns:a16="http://schemas.microsoft.com/office/drawing/2014/main" id="{B0CD4D02-0B79-7CE3-7591-0130A6E53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46180"/>
            <a:ext cx="12626340" cy="648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20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523173" y="131615"/>
            <a:ext cx="10827067" cy="1308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Teamwork and Project Management</a:t>
            </a:r>
            <a:endParaRPr lang="en-US" sz="4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2BEDCF57-2BAC-CB26-8BF6-62831A634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991A2848-6BC4-7973-6514-9BDC59D23A88}"/>
              </a:ext>
            </a:extLst>
          </p:cNvPr>
          <p:cNvSpPr txBox="1"/>
          <p:nvPr/>
        </p:nvSpPr>
        <p:spPr>
          <a:xfrm>
            <a:off x="3274834" y="785625"/>
            <a:ext cx="7315200" cy="425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800"/>
              </a:lnSpc>
              <a:buNone/>
            </a:pPr>
            <a:r>
              <a:rPr lang="en-GB" sz="2200" b="1" dirty="0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Jira Workload</a:t>
            </a:r>
            <a:endParaRPr lang="hu-HU" sz="2200" b="1" dirty="0">
              <a:solidFill>
                <a:srgbClr val="9998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9EDBE35A-DE75-360A-33BA-500BDA949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1269" y="1247888"/>
            <a:ext cx="8402330" cy="681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78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93937" y="243126"/>
            <a:ext cx="758487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Testin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g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229" y="2423755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33569" y="3799165"/>
            <a:ext cx="2325767" cy="242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Unit testing: We conducted thorough unit tests to ensure individual components of the code function correctly.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635" y="2425242"/>
            <a:ext cx="541615" cy="54161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793937" y="3799165"/>
            <a:ext cx="2325886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Integration testing: We tested how different modules interact with each other to ensure seamless integration.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50065" y="2390060"/>
            <a:ext cx="541615" cy="54161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328796" y="3799165"/>
            <a:ext cx="2325767" cy="242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User acceptance testing: We involved real users to test the website's usability, functionality, and overall user experience.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40991C4E-E759-156C-049E-45CECFFE4F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32838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Next Steps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44709" y="2366010"/>
            <a:ext cx="162401" cy="1179552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732032" y="236601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Int</a:t>
            </a:r>
            <a:r>
              <a:rPr lang="hu-HU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e</a:t>
            </a:r>
            <a:r>
              <a:rPr lang="en-US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grating </a:t>
            </a:r>
            <a:r>
              <a:rPr lang="en-US" sz="2200" b="1" dirty="0" err="1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SimlePay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732032" y="2852142"/>
            <a:ext cx="71400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 plan to integrate </a:t>
            </a:r>
            <a:r>
              <a:rPr lang="en-US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SimplePay</a:t>
            </a: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secure payment system.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569631" y="3762137"/>
            <a:ext cx="162401" cy="1179552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7056953" y="37621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hu-HU" sz="2200" b="1" dirty="0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 </a:t>
            </a:r>
            <a:r>
              <a:rPr lang="hu-HU" sz="2200" b="1" dirty="0" err="1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hu-HU" sz="2200" b="1" dirty="0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200" b="1" dirty="0" err="1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056953" y="4248269"/>
            <a:ext cx="68151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 will 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start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developing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the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Mobile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application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894671" y="5158264"/>
            <a:ext cx="162401" cy="1526262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7381994" y="515826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Feedback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381994" y="5644396"/>
            <a:ext cx="649009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 will continuously gather feedback from users and make adjustments to improve the platform's functionality and user experience.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97F8C1CC-7778-E85D-94ED-E6F41E8F5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ADD004B0-9296-C6D3-218D-D26CAD17C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6" name="Kép 5" descr="A képen Grafikus tervezés, Grafika, rajz, embléma látható&#10;&#10;AI-generated content may be incorrect.">
            <a:extLst>
              <a:ext uri="{FF2B5EF4-FFF2-40B4-BE49-F238E27FC236}">
                <a16:creationId xmlns:a16="http://schemas.microsoft.com/office/drawing/2014/main" id="{AADA9FDD-308E-955F-3EC8-43627478A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1674614"/>
            <a:ext cx="4812844" cy="48803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36C24174-4C41-7B2C-0719-CFBC53D693B7}"/>
              </a:ext>
            </a:extLst>
          </p:cNvPr>
          <p:cNvSpPr/>
          <p:nvPr/>
        </p:nvSpPr>
        <p:spPr>
          <a:xfrm>
            <a:off x="5774353" y="3337783"/>
            <a:ext cx="1480622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Thanks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for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watching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,</a:t>
            </a:r>
            <a:b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</a:b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now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lets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see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the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live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application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!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133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1609" y="32921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The Problem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306949" y="165830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Limited Options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306949" y="2231114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- </a:t>
            </a: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Existing sneaker stores often lack variety and offer a limited selection of brands and styles.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067199" y="284702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Inconsistent Quality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8067199" y="3419831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- </a:t>
            </a: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Some online retailers have poor customer service, unreliable shipping, and questionable product authenticity.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EDFA0871-033E-83DC-3691-73A0B9FB5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711440"/>
            <a:ext cx="1932638" cy="462745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EB6AA79C-0AF5-1EC5-C8E8-764CA892416A}"/>
              </a:ext>
            </a:extLst>
          </p:cNvPr>
          <p:cNvSpPr/>
          <p:nvPr/>
        </p:nvSpPr>
        <p:spPr>
          <a:xfrm>
            <a:off x="1306949" y="411372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High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fees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7FCC82CE-7114-B2E9-6CAE-933AE6A8E0D3}"/>
              </a:ext>
            </a:extLst>
          </p:cNvPr>
          <p:cNvSpPr/>
          <p:nvPr/>
        </p:nvSpPr>
        <p:spPr>
          <a:xfrm>
            <a:off x="1306949" y="4686538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- </a:t>
            </a: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Some online retailers have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really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high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fees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for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selling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used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sneakers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22E3AE91-B08F-7DC3-FF77-256DBFED718F}"/>
              </a:ext>
            </a:extLst>
          </p:cNvPr>
          <p:cNvSpPr/>
          <p:nvPr/>
        </p:nvSpPr>
        <p:spPr>
          <a:xfrm>
            <a:off x="8067199" y="536186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Few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platforms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3A07BEB9-72DB-94F6-EADC-0D4A5C955A9F}"/>
              </a:ext>
            </a:extLst>
          </p:cNvPr>
          <p:cNvSpPr/>
          <p:nvPr/>
        </p:nvSpPr>
        <p:spPr>
          <a:xfrm>
            <a:off x="8067199" y="5934671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- There are few platforms that are easy for resellers to use and where used shoes can be sold easily.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57241" y="391240"/>
            <a:ext cx="602742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Sneak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R’s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solution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44709" y="1559362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27827" y="1631990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1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948726" y="1559362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Comprehensive Selection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948726" y="2401729"/>
            <a:ext cx="300144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Our platform offers a wide range of popular brands, ensuring customers find their perfect match.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166747" y="1559362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10314623" y="1631990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2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870763" y="1559362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Dedicated Departments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870763" y="2401729"/>
            <a:ext cx="300144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 have dedicated departments for specific shoe types, such as running, basketball, and lifestyle sneakers.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244709" y="459557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6396037" y="4668203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3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5FB6D6B3-35F3-59A5-ADE8-30F6606D4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sp>
        <p:nvSpPr>
          <p:cNvPr id="20" name="Shape 1">
            <a:extLst>
              <a:ext uri="{FF2B5EF4-FFF2-40B4-BE49-F238E27FC236}">
                <a16:creationId xmlns:a16="http://schemas.microsoft.com/office/drawing/2014/main" id="{5E711E62-D31B-8654-17E5-3561ABD303AB}"/>
              </a:ext>
            </a:extLst>
          </p:cNvPr>
          <p:cNvSpPr/>
          <p:nvPr/>
        </p:nvSpPr>
        <p:spPr>
          <a:xfrm>
            <a:off x="10166746" y="459557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11F72D8B-298F-0283-9C07-0A2DD4704EC3}"/>
              </a:ext>
            </a:extLst>
          </p:cNvPr>
          <p:cNvSpPr/>
          <p:nvPr/>
        </p:nvSpPr>
        <p:spPr>
          <a:xfrm>
            <a:off x="10349864" y="4668203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hu-HU" sz="26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4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3">
            <a:extLst>
              <a:ext uri="{FF2B5EF4-FFF2-40B4-BE49-F238E27FC236}">
                <a16:creationId xmlns:a16="http://schemas.microsoft.com/office/drawing/2014/main" id="{83A813F0-FCCA-F407-515B-65B8F7C16C6C}"/>
              </a:ext>
            </a:extLst>
          </p:cNvPr>
          <p:cNvSpPr/>
          <p:nvPr/>
        </p:nvSpPr>
        <p:spPr>
          <a:xfrm>
            <a:off x="10870763" y="4595575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hu-HU" sz="2200" b="1" dirty="0" err="1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hu-HU" sz="2200" b="1" dirty="0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platform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4">
            <a:extLst>
              <a:ext uri="{FF2B5EF4-FFF2-40B4-BE49-F238E27FC236}">
                <a16:creationId xmlns:a16="http://schemas.microsoft.com/office/drawing/2014/main" id="{B79913FC-F77A-0B19-7FC9-08FBB4A7205D}"/>
              </a:ext>
            </a:extLst>
          </p:cNvPr>
          <p:cNvSpPr/>
          <p:nvPr/>
        </p:nvSpPr>
        <p:spPr>
          <a:xfrm>
            <a:off x="10870763" y="5437942"/>
            <a:ext cx="300144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 are the only platform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where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you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can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buy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and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sell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shoes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either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from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a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another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reseller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,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or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from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our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website.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0D221B08-DE5A-AD53-294A-598DB546BA9E}"/>
              </a:ext>
            </a:extLst>
          </p:cNvPr>
          <p:cNvSpPr/>
          <p:nvPr/>
        </p:nvSpPr>
        <p:spPr>
          <a:xfrm>
            <a:off x="6948726" y="4600338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hu-HU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Low </a:t>
            </a:r>
            <a:r>
              <a:rPr lang="hu-HU" sz="2200" b="1" dirty="0" err="1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fees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4">
            <a:extLst>
              <a:ext uri="{FF2B5EF4-FFF2-40B4-BE49-F238E27FC236}">
                <a16:creationId xmlns:a16="http://schemas.microsoft.com/office/drawing/2014/main" id="{44000E63-C3C1-2397-173B-1F37ED3418E2}"/>
              </a:ext>
            </a:extLst>
          </p:cNvPr>
          <p:cNvSpPr/>
          <p:nvPr/>
        </p:nvSpPr>
        <p:spPr>
          <a:xfrm>
            <a:off x="7126963" y="5437942"/>
            <a:ext cx="300144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offer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low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fees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,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beacause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are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m</a:t>
            </a:r>
            <a:r>
              <a:rPr lang="en-US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aking</a:t>
            </a: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profit from </a:t>
            </a:r>
            <a:r>
              <a:rPr lang="en-US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adverti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sments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A9A7B-D375-0F6F-5A5C-5E9CF97DE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1948364-F57A-9D8D-3E34-F2A1755EAA3E}"/>
              </a:ext>
            </a:extLst>
          </p:cNvPr>
          <p:cNvSpPr/>
          <p:nvPr/>
        </p:nvSpPr>
        <p:spPr>
          <a:xfrm>
            <a:off x="6029655" y="0"/>
            <a:ext cx="3310417" cy="712708"/>
          </a:xfrm>
          <a:prstGeom prst="rect">
            <a:avLst/>
          </a:prstGeom>
          <a:noFill/>
          <a:ln/>
        </p:spPr>
        <p:txBody>
          <a:bodyPr vert="horz"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36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Design plan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DF17B9D8-B00A-FCF9-A683-E2B81E0D2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CD6B0A71-C58D-A92B-EBCD-11830A846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" y="817843"/>
            <a:ext cx="13054012" cy="7411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7897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A9A7B-D375-0F6F-5A5C-5E9CF97DE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5">
            <a:extLst>
              <a:ext uri="{FF2B5EF4-FFF2-40B4-BE49-F238E27FC236}">
                <a16:creationId xmlns:a16="http://schemas.microsoft.com/office/drawing/2014/main" id="{9975D4C6-2BB8-3B82-161E-01DF91B1B666}"/>
              </a:ext>
            </a:extLst>
          </p:cNvPr>
          <p:cNvSpPr/>
          <p:nvPr/>
        </p:nvSpPr>
        <p:spPr>
          <a:xfrm>
            <a:off x="5847390" y="203685"/>
            <a:ext cx="4013527" cy="644571"/>
          </a:xfrm>
          <a:prstGeom prst="rect">
            <a:avLst/>
          </a:prstGeom>
          <a:noFill/>
          <a:ln/>
        </p:spPr>
        <p:txBody>
          <a:bodyPr vert="horz"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GB" sz="36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Database plan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DF17B9D8-B00A-FCF9-A683-E2B81E0D2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4" name="Kép 3" descr="A képen képernyőkép, szöveg, Multimédiás szoftver, tervezés látható&#10;&#10;AI-generated content may be incorrect.">
            <a:extLst>
              <a:ext uri="{FF2B5EF4-FFF2-40B4-BE49-F238E27FC236}">
                <a16:creationId xmlns:a16="http://schemas.microsoft.com/office/drawing/2014/main" id="{3F06BDB8-969F-6941-A17E-997D82B7E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081" y="752755"/>
            <a:ext cx="10930238" cy="747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29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237065"/>
            <a:ext cx="781002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Architecture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used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in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our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project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34912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Frontend (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Angular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, 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Typescript</a:t>
            </a: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4064079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The user interface is built with </a:t>
            </a:r>
            <a:r>
              <a:rPr lang="hu-HU" sz="1700" dirty="0" err="1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Angular</a:t>
            </a:r>
            <a:r>
              <a:rPr lang="en-US" sz="1700" dirty="0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, a popular framework for creating dynamic and responsive web applications.</a:t>
            </a:r>
          </a:p>
          <a:p>
            <a:pPr marL="0" indent="0">
              <a:lnSpc>
                <a:spcPts val="2700"/>
              </a:lnSpc>
              <a:buNone/>
            </a:pPr>
            <a:endParaRPr lang="en-US" sz="1700" dirty="0">
              <a:solidFill>
                <a:srgbClr val="EEEFF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12926" y="34912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Backend (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Java</a:t>
            </a: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12926" y="4064079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The server-side logic is implemented using NodeJS, a robust and scalable runtime environment for JavaScript.</a:t>
            </a:r>
            <a:endParaRPr lang="en-US" sz="1700" dirty="0"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67543" y="34912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Database (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MySQL</a:t>
            </a: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67543" y="4064079"/>
            <a:ext cx="4018359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We chose </a:t>
            </a:r>
            <a:r>
              <a:rPr lang="hu-HU" sz="1700" dirty="0" err="1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MySQL</a:t>
            </a:r>
            <a:r>
              <a:rPr lang="en-US" sz="1700" dirty="0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 as our database, a NoSQL solution that provides flexibility and scalability for storing data about products, customers, and orders.</a:t>
            </a:r>
            <a:endParaRPr lang="en-US" sz="1700" dirty="0"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D9D585D-EDEF-AD9B-4A39-7ED7B3BCC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02349" y="514945"/>
            <a:ext cx="781002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Frontend (</a:t>
            </a:r>
            <a:r>
              <a:rPr lang="hu-HU" sz="4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Angular</a:t>
            </a:r>
            <a:r>
              <a:rPr lang="hu-HU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, </a:t>
            </a:r>
            <a:r>
              <a:rPr lang="hu-HU" sz="4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Typescript</a:t>
            </a: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D9D585D-EDEF-AD9B-4A39-7ED7B3BCC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93B0C1E1-7D09-281B-AE3D-34FBFA1FC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759" y="1981200"/>
            <a:ext cx="11794882" cy="598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66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97849" y="514945"/>
            <a:ext cx="781002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Backend (</a:t>
            </a:r>
            <a:r>
              <a:rPr lang="hu-HU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Java</a:t>
            </a: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D9D585D-EDEF-AD9B-4A39-7ED7B3BCC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A0C7494-BF27-07E7-2522-8CE45EA5B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644" y="2162160"/>
            <a:ext cx="11227118" cy="547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93C40A2D-549A-A94B-F7CB-658208115CA0}"/>
              </a:ext>
            </a:extLst>
          </p:cNvPr>
          <p:cNvSpPr txBox="1"/>
          <p:nvPr/>
        </p:nvSpPr>
        <p:spPr>
          <a:xfrm>
            <a:off x="4945261" y="1699415"/>
            <a:ext cx="7315200" cy="414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00"/>
              </a:lnSpc>
              <a:buNone/>
            </a:pPr>
            <a:r>
              <a:rPr lang="hu-HU" b="1" dirty="0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  <a:r>
              <a:rPr lang="hu-HU" b="1" dirty="0" err="1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hu-HU" b="1" dirty="0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b="1" dirty="0" err="1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hu-HU" b="1" dirty="0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login and </a:t>
            </a:r>
            <a:r>
              <a:rPr lang="hu-HU" b="1" dirty="0" err="1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040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15909" y="514945"/>
            <a:ext cx="781002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Database (</a:t>
            </a:r>
            <a:r>
              <a:rPr lang="hu-HU" sz="4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MySQL</a:t>
            </a: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D9D585D-EDEF-AD9B-4A39-7ED7B3BCC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5BDAAA22-0AD4-DF3F-3467-32AD3FD3B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" y="1498287"/>
            <a:ext cx="6256020" cy="6599698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EABF040C-7B09-847D-9479-6FF4DFDA2F8D}"/>
              </a:ext>
            </a:extLst>
          </p:cNvPr>
          <p:cNvSpPr txBox="1"/>
          <p:nvPr/>
        </p:nvSpPr>
        <p:spPr>
          <a:xfrm>
            <a:off x="2173121" y="1020545"/>
            <a:ext cx="7315200" cy="414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00"/>
              </a:lnSpc>
              <a:buNone/>
            </a:pPr>
            <a:r>
              <a:rPr lang="hu-HU" sz="1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Database</a:t>
            </a:r>
            <a:r>
              <a:rPr lang="hu-HU" sz="1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R</a:t>
            </a:r>
            <a:r>
              <a:rPr lang="en-US" sz="1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outines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CE01F4DE-F509-D74D-CACC-6F4E48020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0861" y="3111124"/>
            <a:ext cx="7650480" cy="2998842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E37D206F-BA62-9A87-D183-3A150EA7FA87}"/>
              </a:ext>
            </a:extLst>
          </p:cNvPr>
          <p:cNvSpPr txBox="1"/>
          <p:nvPr/>
        </p:nvSpPr>
        <p:spPr>
          <a:xfrm>
            <a:off x="9488321" y="2635985"/>
            <a:ext cx="7315200" cy="414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00"/>
              </a:lnSpc>
              <a:buNone/>
            </a:pPr>
            <a:r>
              <a:rPr lang="hu-HU" sz="1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Database</a:t>
            </a:r>
            <a:r>
              <a:rPr lang="hu-HU" sz="1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1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Structure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084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507</Words>
  <Application>Microsoft Office PowerPoint</Application>
  <PresentationFormat>Egyéni</PresentationFormat>
  <Paragraphs>83</Paragraphs>
  <Slides>15</Slides>
  <Notes>15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20" baseType="lpstr">
      <vt:lpstr>Arial</vt:lpstr>
      <vt:lpstr>Barlow Bold</vt:lpstr>
      <vt:lpstr>Franklin Gothic Medium</vt:lpstr>
      <vt:lpstr>Montserrat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Kreszl Tamas</cp:lastModifiedBy>
  <cp:revision>23</cp:revision>
  <dcterms:created xsi:type="dcterms:W3CDTF">2025-02-24T09:24:15Z</dcterms:created>
  <dcterms:modified xsi:type="dcterms:W3CDTF">2025-03-01T10:30:18Z</dcterms:modified>
</cp:coreProperties>
</file>